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1"/>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7" r:id="rId28"/>
    <p:sldId id="284"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73" r:id="rId53"/>
    <p:sldId id="314" r:id="rId54"/>
    <p:sldId id="315" r:id="rId55"/>
    <p:sldId id="316" r:id="rId56"/>
    <p:sldId id="372"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7" r:id="rId72"/>
    <p:sldId id="338" r:id="rId73"/>
    <p:sldId id="340"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66" r:id="rId99"/>
    <p:sldId id="367" r:id="rId100"/>
  </p:sldIdLst>
  <p:sldSz cx="12192000" cy="6858000"/>
  <p:notesSz cx="7315200" cy="9601200"/>
  <p:embeddedFontLst>
    <p:embeddedFont>
      <p:font typeface="Arimo" panose="020B0604020202020204" charset="0"/>
      <p:regular r:id="rId102"/>
      <p:bold r:id="rId103"/>
      <p:italic r:id="rId104"/>
      <p:boldItalic r:id="rId105"/>
    </p:embeddedFont>
    <p:embeddedFont>
      <p:font typeface="Cambria Math" panose="02040503050406030204" pitchFamily="18" charset="0"/>
      <p:regular r:id="rId106"/>
    </p:embeddedFont>
    <p:embeddedFont>
      <p:font typeface="Quattrocento Sans" panose="020B0502050000020003"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extLst>
      <p:ext uri="{BB962C8B-B14F-4D97-AF65-F5344CB8AC3E}">
        <p14:creationId xmlns:p14="http://schemas.microsoft.com/office/powerpoint/2010/main" val="72276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73.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73.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73.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600"/>
              <a:buNone/>
            </a:pPr>
            <a:r>
              <a:rPr lang="pt-BR" sz="2600" dirty="0">
                <a:solidFill>
                  <a:srgbClr val="000000"/>
                </a:solidFill>
                <a:latin typeface="Calibri"/>
                <a:ea typeface="Calibri"/>
                <a:cs typeface="Calibri"/>
                <a:sym typeface="Calibri"/>
              </a:rPr>
              <a:t>No corpo do modelo FOMO é utilizado camadas </a:t>
            </a:r>
            <a:r>
              <a:rPr lang="pt-BR" sz="2600" dirty="0" err="1">
                <a:solidFill>
                  <a:srgbClr val="000000"/>
                </a:solidFill>
                <a:latin typeface="Calibri"/>
                <a:ea typeface="Calibri"/>
                <a:cs typeface="Calibri"/>
                <a:sym typeface="Calibri"/>
              </a:rPr>
              <a:t>convolucionais</a:t>
            </a:r>
            <a:r>
              <a:rPr lang="pt-BR" sz="2600" dirty="0">
                <a:solidFill>
                  <a:srgbClr val="000000"/>
                </a:solidFill>
                <a:latin typeface="Calibri"/>
                <a:ea typeface="Calibri"/>
                <a:cs typeface="Calibri"/>
                <a:sym typeface="Calibri"/>
              </a:rPr>
              <a:t> (CNN), e</a:t>
            </a: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 O modelo pode até ser treinado com imagens rotuladas com caixas delimitadoras, de acordo com os </a:t>
            </a:r>
            <a:r>
              <a:rPr lang="pt-BR" sz="2600" b="1" i="1" dirty="0" err="1">
                <a:solidFill>
                  <a:srgbClr val="000000"/>
                </a:solidFill>
                <a:latin typeface="Calibri"/>
                <a:ea typeface="Calibri"/>
                <a:cs typeface="Calibri"/>
                <a:sym typeface="Calibri"/>
              </a:rPr>
              <a:t>label’s</a:t>
            </a:r>
            <a:r>
              <a:rPr lang="pt-BR" sz="2600" b="1" i="1" dirty="0">
                <a:solidFill>
                  <a:srgbClr val="000000"/>
                </a:solidFill>
                <a:latin typeface="Calibri"/>
                <a:ea typeface="Calibri"/>
                <a:cs typeface="Calibri"/>
                <a:sym typeface="Calibri"/>
              </a:rPr>
              <a:t> </a:t>
            </a:r>
            <a:r>
              <a:rPr lang="pt-BR" sz="2600" dirty="0">
                <a:solidFill>
                  <a:srgbClr val="000000"/>
                </a:solidFill>
                <a:latin typeface="Calibri"/>
                <a:ea typeface="Calibri"/>
                <a:cs typeface="Calibri"/>
                <a:sym typeface="Calibri"/>
              </a:rPr>
              <a:t>de alguma arquitetura que for usar de referência como base de dados, YOLO, COCO, XML pascal VOC, enfim. </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dirty="0">
                <a:solidFill>
                  <a:schemeClr val="hlink"/>
                </a:solidFill>
                <a:hlinkClick r:id="rId3"/>
              </a:rPr>
              <a:t>https://netron.app/</a:t>
            </a:r>
            <a:endParaRPr dirty="0"/>
          </a:p>
          <a:p>
            <a:pPr marL="0" lvl="0" indent="0" algn="l" rtl="0">
              <a:lnSpc>
                <a:spcPct val="90000"/>
              </a:lnSpc>
              <a:spcBef>
                <a:spcPts val="1000"/>
              </a:spcBef>
              <a:spcAft>
                <a:spcPts val="0"/>
              </a:spcAft>
              <a:buClr>
                <a:schemeClr val="dk1"/>
              </a:buClr>
              <a:buSzPts val="2800"/>
              <a:buNone/>
            </a:pPr>
            <a:endParaRPr dirty="0"/>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
        <p:nvSpPr>
          <p:cNvPr id="2" name="Elipse 1">
            <a:extLst>
              <a:ext uri="{FF2B5EF4-FFF2-40B4-BE49-F238E27FC236}">
                <a16:creationId xmlns:a16="http://schemas.microsoft.com/office/drawing/2014/main" id="{7F3508B1-7068-C691-7B75-B0E8832F832E}"/>
              </a:ext>
            </a:extLst>
          </p:cNvPr>
          <p:cNvSpPr/>
          <p:nvPr/>
        </p:nvSpPr>
        <p:spPr>
          <a:xfrm>
            <a:off x="3469288" y="3929380"/>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5E25394-3E6A-5C43-4A19-9E2B39BF56C4}"/>
              </a:ext>
            </a:extLst>
          </p:cNvPr>
          <p:cNvSpPr/>
          <p:nvPr/>
        </p:nvSpPr>
        <p:spPr>
          <a:xfrm>
            <a:off x="7669363" y="4046468"/>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r>
              <a:rPr lang="pt-BR" dirty="0"/>
              <a:t>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r>
              <a:rPr lang="pt-BR" dirty="0"/>
              <a:t>Ao se utilizar </a:t>
            </a:r>
            <a:r>
              <a:rPr lang="pt-BR" b="1" i="1" dirty="0"/>
              <a:t>VELO, </a:t>
            </a:r>
            <a:r>
              <a:rPr lang="pt-BR" dirty="0"/>
              <a:t>necessita de muito recurso computacional, algo que não foi possível, este algoritmo não é do EDGE IMPULSE.</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5138605"/>
            <a:ext cx="7765875" cy="5395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Enquanto isso, o MLP por parâmetro é como um "mecanismo de ajuste fino" que recebe instruções do "cérebro" para fazer ajustes em cada parte dos dados.</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090FE78-1F0A-E2D5-D17A-E50E903FF426}"/>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extLst>
      <p:ext uri="{BB962C8B-B14F-4D97-AF65-F5344CB8AC3E}">
        <p14:creationId xmlns:p14="http://schemas.microsoft.com/office/powerpoint/2010/main" val="121555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3196521" y="3543269"/>
            <a:ext cx="5798958" cy="28932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Para o modelo final, depois das camadas de convolução, as configurações de otimizador e ajuste de dados, o modelo adiciona por final a camada </a:t>
            </a:r>
            <a:r>
              <a:rPr lang="pt-BR" dirty="0" err="1"/>
              <a:t>softmax</a:t>
            </a:r>
            <a:r>
              <a:rPr lang="pt-BR" dirty="0"/>
              <a:t>.</a:t>
            </a:r>
            <a:endParaRPr b="1" i="1" dirty="0"/>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1° Treinamento</a:t>
            </a:r>
            <a:r>
              <a:rPr lang="pt-BR" sz="1800" dirty="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dirty="0">
                <a:solidFill>
                  <a:schemeClr val="hlink"/>
                </a:solidFill>
                <a:latin typeface="Calibri"/>
                <a:ea typeface="Calibri"/>
                <a:cs typeface="Calibri"/>
                <a:sym typeface="Calibri"/>
                <a:hlinkClick r:id="rId3"/>
              </a:rPr>
              <a:t>https://studio.edgeimpulse.com/public/366784/live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2° Treinamento</a:t>
            </a:r>
            <a:r>
              <a:rPr lang="pt-BR" sz="1800" dirty="0">
                <a:solidFill>
                  <a:srgbClr val="000000"/>
                </a:solidFill>
                <a:latin typeface="Calibri"/>
                <a:ea typeface="Calibri"/>
                <a:cs typeface="Calibri"/>
                <a:sym typeface="Calibri"/>
              </a:rPr>
              <a:t>:</a:t>
            </a:r>
            <a:r>
              <a:rPr lang="pt-BR" sz="1800" b="1" dirty="0">
                <a:solidFill>
                  <a:srgbClr val="000000"/>
                </a:solidFill>
                <a:latin typeface="Calibri"/>
                <a:ea typeface="Calibri"/>
                <a:cs typeface="Calibri"/>
                <a:sym typeface="Calibri"/>
              </a:rPr>
              <a:t> </a:t>
            </a:r>
            <a:r>
              <a:rPr lang="pt-BR" sz="1800" dirty="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dirty="0">
                <a:solidFill>
                  <a:schemeClr val="hlink"/>
                </a:solidFill>
                <a:latin typeface="Calibri"/>
                <a:ea typeface="Calibri"/>
                <a:cs typeface="Calibri"/>
                <a:sym typeface="Calibri"/>
                <a:hlinkClick r:id="rId4"/>
              </a:rPr>
              <a:t>https://studio.edgeimpulse.com/public/365391/live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3° Treinamento: </a:t>
            </a:r>
            <a:r>
              <a:rPr lang="pt-BR" sz="1800" dirty="0">
                <a:solidFill>
                  <a:srgbClr val="000000"/>
                </a:solidFill>
                <a:latin typeface="Calibri"/>
                <a:ea typeface="Calibri"/>
                <a:cs typeface="Calibri"/>
                <a:sym typeface="Calibri"/>
              </a:rPr>
              <a:t>Base de dados de </a:t>
            </a:r>
            <a:r>
              <a:rPr lang="pt-BR" sz="1800" u="sng" dirty="0">
                <a:solidFill>
                  <a:schemeClr val="hlink"/>
                </a:solidFill>
                <a:latin typeface="Calibri"/>
                <a:ea typeface="Calibri"/>
                <a:cs typeface="Calibri"/>
                <a:sym typeface="Calibri"/>
                <a:hlinkClick r:id="rId5"/>
              </a:rPr>
              <a:t>células brancas</a:t>
            </a:r>
            <a:r>
              <a:rPr lang="pt-BR" sz="1800" dirty="0">
                <a:solidFill>
                  <a:srgbClr val="000000"/>
                </a:solidFill>
                <a:latin typeface="Calibri"/>
                <a:ea typeface="Calibri"/>
                <a:cs typeface="Calibri"/>
                <a:sym typeface="Calibri"/>
              </a:rPr>
              <a:t>, coletada do </a:t>
            </a:r>
            <a:r>
              <a:rPr lang="pt-BR" sz="1800" dirty="0" err="1">
                <a:solidFill>
                  <a:srgbClr val="000000"/>
                </a:solidFill>
                <a:latin typeface="Calibri"/>
                <a:ea typeface="Calibri"/>
                <a:cs typeface="Calibri"/>
                <a:sym typeface="Calibri"/>
              </a:rPr>
              <a:t>roboflow</a:t>
            </a:r>
            <a:r>
              <a:rPr lang="pt-BR" sz="1800" dirty="0">
                <a:solidFill>
                  <a:srgbClr val="000000"/>
                </a:solidFill>
                <a:latin typeface="Calibri"/>
                <a:ea typeface="Calibri"/>
                <a:cs typeface="Calibri"/>
                <a:sym typeface="Calibri"/>
              </a:rPr>
              <a:t>, catalogadas. 5 classes</a:t>
            </a:r>
            <a:r>
              <a:rPr lang="pt-BR" sz="1800" b="1" dirty="0">
                <a:solidFill>
                  <a:srgbClr val="000000"/>
                </a:solidFill>
                <a:latin typeface="Calibri"/>
                <a:ea typeface="Calibri"/>
                <a:cs typeface="Calibri"/>
                <a:sym typeface="Calibri"/>
              </a:rPr>
              <a:t>. </a:t>
            </a:r>
            <a:r>
              <a:rPr lang="pt-BR" sz="1800" b="1" u="sng" dirty="0">
                <a:solidFill>
                  <a:schemeClr val="hlink"/>
                </a:solidFill>
                <a:latin typeface="Calibri"/>
                <a:ea typeface="Calibri"/>
                <a:cs typeface="Calibri"/>
                <a:sym typeface="Calibri"/>
                <a:hlinkClick r:id="rId6"/>
              </a:rPr>
              <a:t>https://studio.edgeimpulse.com/public/365781/live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Vantagens:  </a:t>
            </a:r>
            <a:endParaRPr dirty="0"/>
          </a:p>
          <a:p>
            <a:pPr marL="685800" lvl="1" indent="-228600" algn="l" rtl="0">
              <a:lnSpc>
                <a:spcPct val="90000"/>
              </a:lnSpc>
              <a:spcBef>
                <a:spcPts val="500"/>
              </a:spcBef>
              <a:spcAft>
                <a:spcPts val="0"/>
              </a:spcAft>
              <a:buClr>
                <a:schemeClr val="dk1"/>
              </a:buClr>
              <a:buSzPts val="2400"/>
              <a:buChar char="•"/>
            </a:pPr>
            <a:r>
              <a:rPr lang="pt-BR" dirty="0"/>
              <a:t>Contagem, rastreamento de objetos em tempo real em até 30 vezes menos poder de processamento e memória do que </a:t>
            </a:r>
            <a:r>
              <a:rPr lang="pt-BR" dirty="0" err="1"/>
              <a:t>MobileNet</a:t>
            </a:r>
            <a:r>
              <a:rPr lang="pt-BR" dirty="0"/>
              <a:t> SSD ou YOLOv5.</a:t>
            </a:r>
            <a:endParaRPr dirty="0"/>
          </a:p>
          <a:p>
            <a:pPr marL="685800" lvl="1" indent="-228600" algn="l" rtl="0">
              <a:lnSpc>
                <a:spcPct val="90000"/>
              </a:lnSpc>
              <a:spcBef>
                <a:spcPts val="500"/>
              </a:spcBef>
              <a:spcAft>
                <a:spcPts val="0"/>
              </a:spcAft>
              <a:buClr>
                <a:schemeClr val="dk1"/>
              </a:buClr>
              <a:buSzPts val="2400"/>
              <a:buChar char="•"/>
            </a:pPr>
            <a:r>
              <a:rPr lang="pt-BR" dirty="0"/>
              <a:t>Captura 60 frames por segundo em uma </a:t>
            </a:r>
            <a:r>
              <a:rPr lang="pt-BR" dirty="0" err="1"/>
              <a:t>raspberry</a:t>
            </a:r>
            <a:r>
              <a:rPr lang="pt-BR" dirty="0"/>
              <a:t> pi 4.</a:t>
            </a:r>
            <a:endParaRPr dirty="0"/>
          </a:p>
          <a:p>
            <a:pPr marL="685800" lvl="1" indent="-228600" algn="l" rtl="0">
              <a:lnSpc>
                <a:spcPct val="90000"/>
              </a:lnSpc>
              <a:spcBef>
                <a:spcPts val="500"/>
              </a:spcBef>
              <a:spcAft>
                <a:spcPts val="0"/>
              </a:spcAft>
              <a:buClr>
                <a:schemeClr val="dk1"/>
              </a:buClr>
              <a:buSzPts val="2400"/>
              <a:buChar char="•"/>
            </a:pPr>
            <a:r>
              <a:rPr lang="pt-BR" dirty="0"/>
              <a:t>Modelo enxuto, fácil implementações em diversas placas. Escalação desde os menores microcontroladores até gateways, servers com GPU.</a:t>
            </a:r>
            <a:endParaRPr dirty="0"/>
          </a:p>
          <a:p>
            <a:pPr marL="685800" lvl="1" indent="-228600" algn="l" rtl="0">
              <a:lnSpc>
                <a:spcPct val="90000"/>
              </a:lnSpc>
              <a:spcBef>
                <a:spcPts val="500"/>
              </a:spcBef>
              <a:spcAft>
                <a:spcPts val="0"/>
              </a:spcAft>
              <a:buClr>
                <a:schemeClr val="dk1"/>
              </a:buClr>
              <a:buSzPts val="2400"/>
              <a:buChar char="•"/>
            </a:pPr>
            <a:r>
              <a:rPr lang="pt-BR" dirty="0"/>
              <a:t>Processamento de memória flash e RAM muito baixo.</a:t>
            </a:r>
            <a:endParaRPr dirty="0"/>
          </a:p>
          <a:p>
            <a:pPr marL="685800" lvl="1" indent="-228600" algn="l" rtl="0">
              <a:lnSpc>
                <a:spcPct val="90000"/>
              </a:lnSpc>
              <a:spcBef>
                <a:spcPts val="500"/>
              </a:spcBef>
              <a:spcAft>
                <a:spcPts val="0"/>
              </a:spcAft>
              <a:buClr>
                <a:schemeClr val="dk1"/>
              </a:buClr>
              <a:buSzPts val="2400"/>
              <a:buChar char="•"/>
            </a:pPr>
            <a:r>
              <a:rPr lang="pt-BR" dirty="0"/>
              <a:t>Poucos parâmetros treináveis. O que fornece uma facilidade e rapidez ao treinar.</a:t>
            </a:r>
            <a:endParaRPr dirty="0"/>
          </a:p>
          <a:p>
            <a:pPr marL="685800" lvl="1" indent="-228600" algn="l" rtl="0">
              <a:lnSpc>
                <a:spcPct val="90000"/>
              </a:lnSpc>
              <a:spcBef>
                <a:spcPts val="500"/>
              </a:spcBef>
              <a:spcAft>
                <a:spcPts val="0"/>
              </a:spcAft>
              <a:buClr>
                <a:schemeClr val="dk1"/>
              </a:buClr>
              <a:buSzPts val="2400"/>
              <a:buChar char="•"/>
            </a:pPr>
            <a:r>
              <a:rPr lang="pt-BR" dirty="0"/>
              <a:t>Utiliza em média de </a:t>
            </a:r>
            <a:r>
              <a:rPr lang="pt-BR" dirty="0" err="1"/>
              <a:t>de</a:t>
            </a:r>
            <a:r>
              <a:rPr lang="pt-BR" dirty="0"/>
              <a:t> 200Kb RAM a 1M RAM. Depende dos dados.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Desvantagens:</a:t>
            </a:r>
            <a:endParaRPr dirty="0"/>
          </a:p>
          <a:p>
            <a:pPr marL="685800" lvl="1" indent="-228600" algn="l" rtl="0">
              <a:lnSpc>
                <a:spcPct val="90000"/>
              </a:lnSpc>
              <a:spcBef>
                <a:spcPts val="500"/>
              </a:spcBef>
              <a:spcAft>
                <a:spcPts val="0"/>
              </a:spcAft>
              <a:buClr>
                <a:schemeClr val="dk1"/>
              </a:buClr>
              <a:buSzPts val="2400"/>
              <a:buChar char="•"/>
            </a:pPr>
            <a:r>
              <a:rPr lang="pt-BR" dirty="0"/>
              <a:t>O FOMO não gera caixas delimitadoras, mas fornece a localização do objeto usando centroides.</a:t>
            </a:r>
            <a:endParaRPr dirty="0"/>
          </a:p>
          <a:p>
            <a:pPr marL="685800" lvl="1" indent="-228600" algn="l" rtl="0">
              <a:lnSpc>
                <a:spcPct val="90000"/>
              </a:lnSpc>
              <a:spcBef>
                <a:spcPts val="500"/>
              </a:spcBef>
              <a:spcAft>
                <a:spcPts val="0"/>
              </a:spcAft>
              <a:buClr>
                <a:schemeClr val="dk1"/>
              </a:buClr>
              <a:buSzPts val="2400"/>
              <a:buChar char="•"/>
            </a:pPr>
            <a:r>
              <a:rPr lang="pt-BR" dirty="0"/>
              <a:t>O FOMO funciona melhor se os objetos tiverem tamanhos semelhantes.</a:t>
            </a:r>
            <a:endParaRPr dirty="0"/>
          </a:p>
          <a:p>
            <a:pPr marL="685800" lvl="1" indent="-228600" algn="l" rtl="0">
              <a:lnSpc>
                <a:spcPct val="90000"/>
              </a:lnSpc>
              <a:spcBef>
                <a:spcPts val="500"/>
              </a:spcBef>
              <a:spcAft>
                <a:spcPts val="0"/>
              </a:spcAft>
              <a:buClr>
                <a:schemeClr val="dk1"/>
              </a:buClr>
              <a:buSzPts val="2400"/>
              <a:buChar char="•"/>
            </a:pPr>
            <a:r>
              <a:rPr lang="pt-BR" dirty="0"/>
              <a:t>Os objetos não devem estar muito próximos uns dos outros, embora isso possa ser otimizado aumentando a resolução de entrada da imagem.</a:t>
            </a:r>
            <a:endParaRPr dirty="0"/>
          </a:p>
          <a:p>
            <a:pPr marL="685800" lvl="1" indent="-228600" algn="l" rtl="0">
              <a:lnSpc>
                <a:spcPct val="90000"/>
              </a:lnSpc>
              <a:spcBef>
                <a:spcPts val="500"/>
              </a:spcBef>
              <a:spcAft>
                <a:spcPts val="0"/>
              </a:spcAft>
              <a:buClr>
                <a:schemeClr val="dk1"/>
              </a:buClr>
              <a:buSzPts val="2400"/>
              <a:buChar char="•"/>
            </a:pPr>
            <a:r>
              <a:rPr lang="pt-BR" dirty="0"/>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TotalTime>
  <Words>9365</Words>
  <Application>Microsoft Office PowerPoint</Application>
  <PresentationFormat>Widescreen</PresentationFormat>
  <Paragraphs>722</Paragraphs>
  <Slides>99</Slides>
  <Notes>99</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99</vt:i4>
      </vt:variant>
    </vt:vector>
  </HeadingPairs>
  <TitlesOfParts>
    <vt:vector size="105" baseType="lpstr">
      <vt:lpstr>Calibri</vt:lpstr>
      <vt:lpstr>Arial</vt:lpstr>
      <vt:lpstr>Quattrocento Sans</vt:lpstr>
      <vt:lpstr>Arimo</vt:lpstr>
      <vt:lpstr>Cambria Math</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Exemplo(s) de aplicação</vt:lpstr>
      <vt:lpstr>Exemplo(s) de aplicação</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24</cp:revision>
  <dcterms:modified xsi:type="dcterms:W3CDTF">2024-04-23T16:20:59Z</dcterms:modified>
</cp:coreProperties>
</file>